
<file path=[Content_Types].xml><?xml version="1.0" encoding="utf-8"?>
<Types xmlns="http://schemas.openxmlformats.org/package/2006/content-types">
  <Default Extension="mpg" ContentType="vide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376" y="-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media/media2.mpg>
</file>

<file path=ppt/media/media3.m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g"/><Relationship Id="rId1" Type="http://schemas.microsoft.com/office/2007/relationships/media" Target="../media/media2.m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g"/><Relationship Id="rId1" Type="http://schemas.microsoft.com/office/2007/relationships/media" Target="../media/media3.m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98866-908874705_small [MConverter.eu]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903" y="1632857"/>
            <a:ext cx="6680804" cy="17253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9105" y="1724025"/>
            <a:ext cx="7772400" cy="1463040"/>
          </a:xfrm>
        </p:spPr>
        <p:txBody>
          <a:bodyPr>
            <a:noAutofit/>
          </a:bodyPr>
          <a:lstStyle/>
          <a:p>
            <a:r>
              <a:rPr sz="6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Summarizing Privacy Policy with NLP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sz="2600" dirty="0">
                <a:solidFill>
                  <a:schemeClr val="tx1"/>
                </a:solidFill>
              </a:rPr>
              <a:t>Simplifying legal documents for better </a:t>
            </a:r>
            <a:endParaRPr lang="en-US" sz="2600" dirty="0" smtClean="0">
              <a:solidFill>
                <a:schemeClr val="tx1"/>
              </a:solidFill>
            </a:endParaRPr>
          </a:p>
          <a:p>
            <a:r>
              <a:rPr sz="2600" dirty="0" smtClean="0">
                <a:solidFill>
                  <a:schemeClr val="tx1"/>
                </a:solidFill>
              </a:rPr>
              <a:t>informed </a:t>
            </a:r>
            <a:r>
              <a:rPr sz="2600" dirty="0">
                <a:solidFill>
                  <a:schemeClr val="tx1"/>
                </a:solidFill>
              </a:rPr>
              <a:t>consent</a:t>
            </a:r>
          </a:p>
          <a:p>
            <a:endParaRPr lang="en-US" sz="1600" dirty="0" smtClean="0"/>
          </a:p>
          <a:p>
            <a:r>
              <a:rPr lang="en-US" dirty="0" smtClean="0"/>
              <a:t>Daniel </a:t>
            </a:r>
            <a:r>
              <a:rPr lang="en-US" dirty="0" err="1" smtClean="0"/>
              <a:t>Dimond</a:t>
            </a:r>
            <a:endParaRPr dirty="0"/>
          </a:p>
          <a:p>
            <a:r>
              <a:rPr lang="en-US" dirty="0" smtClean="0"/>
              <a:t>12/2/2024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Results and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- Transformer-based architectures like BART are effective for abstractive summarization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- Key Finding: Metrics that emphasize meaning and readability, like </a:t>
            </a:r>
            <a:r>
              <a:rPr dirty="0" err="1"/>
              <a:t>BERTScore</a:t>
            </a:r>
            <a:r>
              <a:rPr dirty="0"/>
              <a:t>, are crucial for this task.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 smtClean="0"/>
              <a:t>https</a:t>
            </a:r>
            <a:r>
              <a:rPr sz="2400" dirty="0"/>
              <a:t>://github.com/maastrichtlawtech/awesome-legal-nlp</a:t>
            </a:r>
          </a:p>
          <a:p>
            <a:r>
              <a:rPr sz="2400" dirty="0" smtClean="0"/>
              <a:t>https</a:t>
            </a:r>
            <a:r>
              <a:rPr sz="2400" dirty="0"/>
              <a:t>://aclanthology.org/W19-2201/</a:t>
            </a:r>
          </a:p>
          <a:p>
            <a:r>
              <a:rPr sz="2400" dirty="0" smtClean="0"/>
              <a:t>https</a:t>
            </a:r>
            <a:r>
              <a:rPr sz="2400" dirty="0"/>
              <a:t>://github.com/lauramanor/legal_summarization/tree/master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00939-657759665_small [MConverter.eu]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434" y="1666368"/>
            <a:ext cx="7459133" cy="190656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17168"/>
            <a:ext cx="7484533" cy="2575432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sz="3600" dirty="0" smtClean="0">
                <a:solidFill>
                  <a:schemeClr val="bg1"/>
                </a:solidFill>
              </a:rPr>
              <a:t>Privacy </a:t>
            </a:r>
            <a:r>
              <a:rPr sz="3600" dirty="0">
                <a:solidFill>
                  <a:schemeClr val="bg1"/>
                </a:solidFill>
              </a:rPr>
              <a:t>policies are often too complex and lengthy for users to read, leading to uninformed consent</a:t>
            </a:r>
            <a:r>
              <a:rPr sz="3600" dirty="0" smtClean="0">
                <a:solidFill>
                  <a:schemeClr val="bg1"/>
                </a:solidFill>
              </a:rPr>
              <a:t>.</a:t>
            </a:r>
            <a:endParaRPr lang="en-US" sz="3600" dirty="0" smtClean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42434" y="3927327"/>
            <a:ext cx="7459133" cy="209595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/>
              <a:t>Goal: Develop an NLP model to summarize privacy policy texts into concise, readable summaries.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23741-728698158_small [MConverter.eu]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365250"/>
            <a:ext cx="8229600" cy="3683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smtClean="0">
                <a:solidFill>
                  <a:schemeClr val="bg1"/>
                </a:solidFill>
              </a:rPr>
              <a:t>Summarize </a:t>
            </a:r>
            <a:r>
              <a:rPr dirty="0">
                <a:solidFill>
                  <a:schemeClr val="bg1"/>
                </a:solidFill>
              </a:rPr>
              <a:t>privacy policies with:</a:t>
            </a:r>
          </a:p>
          <a:p>
            <a:pPr lvl="1"/>
            <a:r>
              <a:rPr dirty="0" smtClean="0">
                <a:solidFill>
                  <a:schemeClr val="bg1"/>
                </a:solidFill>
              </a:rPr>
              <a:t>High </a:t>
            </a:r>
            <a:r>
              <a:rPr dirty="0">
                <a:solidFill>
                  <a:schemeClr val="bg1"/>
                </a:solidFill>
              </a:rPr>
              <a:t>abstraction</a:t>
            </a:r>
          </a:p>
          <a:p>
            <a:pPr lvl="1"/>
            <a:r>
              <a:rPr dirty="0" smtClean="0">
                <a:solidFill>
                  <a:schemeClr val="bg1"/>
                </a:solidFill>
              </a:rPr>
              <a:t>Effective </a:t>
            </a:r>
            <a:r>
              <a:rPr dirty="0">
                <a:solidFill>
                  <a:schemeClr val="bg1"/>
                </a:solidFill>
              </a:rPr>
              <a:t>compression</a:t>
            </a:r>
          </a:p>
          <a:p>
            <a:pPr lvl="1"/>
            <a:r>
              <a:rPr dirty="0" smtClean="0">
                <a:solidFill>
                  <a:schemeClr val="bg1"/>
                </a:solidFill>
              </a:rPr>
              <a:t>Semantic </a:t>
            </a:r>
            <a:r>
              <a:rPr dirty="0">
                <a:solidFill>
                  <a:schemeClr val="bg1"/>
                </a:solidFill>
              </a:rPr>
              <a:t>accuracy</a:t>
            </a:r>
          </a:p>
          <a:p>
            <a:r>
              <a:rPr dirty="0" smtClean="0">
                <a:solidFill>
                  <a:schemeClr val="bg1"/>
                </a:solidFill>
              </a:rPr>
              <a:t>Balance </a:t>
            </a:r>
            <a:r>
              <a:rPr dirty="0">
                <a:solidFill>
                  <a:schemeClr val="bg1"/>
                </a:solidFill>
              </a:rPr>
              <a:t>computational efficiency with readability and linguistic precision.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771900" cy="4525963"/>
          </a:xfrm>
        </p:spPr>
        <p:txBody>
          <a:bodyPr>
            <a:normAutofit lnSpcReduction="10000"/>
          </a:bodyPr>
          <a:lstStyle/>
          <a:p>
            <a:r>
              <a:rPr dirty="0" smtClean="0"/>
              <a:t>Source</a:t>
            </a:r>
            <a:r>
              <a:rPr dirty="0"/>
              <a:t>: 421 pairs of legal texts and plain English summaries.</a:t>
            </a:r>
          </a:p>
          <a:p>
            <a:r>
              <a:rPr dirty="0" smtClean="0"/>
              <a:t>Characteristics</a:t>
            </a:r>
            <a:r>
              <a:rPr dirty="0"/>
              <a:t>:</a:t>
            </a:r>
          </a:p>
          <a:p>
            <a:pPr lvl="1"/>
            <a:r>
              <a:rPr dirty="0" smtClean="0"/>
              <a:t>Heavy </a:t>
            </a:r>
            <a:r>
              <a:rPr dirty="0"/>
              <a:t>abstraction and simplification.</a:t>
            </a:r>
          </a:p>
          <a:p>
            <a:pPr lvl="1"/>
            <a:r>
              <a:rPr dirty="0" smtClean="0"/>
              <a:t>Dataset </a:t>
            </a:r>
            <a:r>
              <a:rPr dirty="0"/>
              <a:t>verified manually for quality.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74" y="1417638"/>
            <a:ext cx="3635375" cy="478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57650" cy="4525963"/>
          </a:xfrm>
        </p:spPr>
        <p:txBody>
          <a:bodyPr>
            <a:normAutofit fontScale="70000" lnSpcReduction="20000"/>
          </a:bodyPr>
          <a:lstStyle/>
          <a:p>
            <a:r>
              <a:rPr dirty="0"/>
              <a:t>Data Preprocessing:</a:t>
            </a:r>
          </a:p>
          <a:p>
            <a:pPr lvl="1"/>
            <a:r>
              <a:rPr dirty="0" smtClean="0"/>
              <a:t>Organized </a:t>
            </a:r>
            <a:r>
              <a:rPr dirty="0"/>
              <a:t>data in a structured </a:t>
            </a:r>
            <a:r>
              <a:rPr dirty="0" err="1"/>
              <a:t>DataFrame</a:t>
            </a:r>
            <a:r>
              <a:rPr dirty="0"/>
              <a:t>.</a:t>
            </a:r>
          </a:p>
          <a:p>
            <a:pPr lvl="1"/>
            <a:r>
              <a:rPr dirty="0" smtClean="0"/>
              <a:t>Cleaned </a:t>
            </a:r>
            <a:r>
              <a:rPr dirty="0"/>
              <a:t>irregularities in text while avoiding over-cleaning.</a:t>
            </a:r>
          </a:p>
          <a:p>
            <a:r>
              <a:rPr dirty="0" smtClean="0"/>
              <a:t>Conducted </a:t>
            </a:r>
            <a:r>
              <a:rPr dirty="0"/>
              <a:t>Exploratory Data Analysis (EDA):</a:t>
            </a:r>
          </a:p>
          <a:p>
            <a:pPr lvl="1"/>
            <a:r>
              <a:rPr dirty="0" smtClean="0"/>
              <a:t>Summary </a:t>
            </a:r>
            <a:r>
              <a:rPr dirty="0"/>
              <a:t>length ratios.</a:t>
            </a:r>
          </a:p>
          <a:p>
            <a:pPr lvl="1"/>
            <a:r>
              <a:rPr dirty="0" smtClean="0"/>
              <a:t>Pattern </a:t>
            </a:r>
            <a:r>
              <a:rPr dirty="0"/>
              <a:t>identification.</a:t>
            </a:r>
          </a:p>
          <a:p>
            <a:r>
              <a:rPr dirty="0"/>
              <a:t>Data Splitting:</a:t>
            </a:r>
          </a:p>
          <a:p>
            <a:r>
              <a:rPr dirty="0" smtClean="0"/>
              <a:t>Divided </a:t>
            </a:r>
            <a:r>
              <a:rPr dirty="0"/>
              <a:t>data into training, validation, and testing subsets.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584" y="1714500"/>
            <a:ext cx="4026216" cy="339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90524" y="1323022"/>
            <a:ext cx="8366125" cy="49952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Modeling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2150" y="2686049"/>
            <a:ext cx="5010150" cy="1638301"/>
          </a:xfrm>
        </p:spPr>
        <p:txBody>
          <a:bodyPr>
            <a:normAutofit/>
          </a:bodyPr>
          <a:lstStyle/>
          <a:p>
            <a:r>
              <a:rPr sz="2400" dirty="0" smtClean="0"/>
              <a:t>Model </a:t>
            </a:r>
            <a:r>
              <a:rPr sz="2400" dirty="0"/>
              <a:t>Used: Hugging Face's `</a:t>
            </a:r>
            <a:r>
              <a:rPr sz="2400" dirty="0" err="1"/>
              <a:t>facebook</a:t>
            </a:r>
            <a:r>
              <a:rPr sz="2400" dirty="0"/>
              <a:t>/</a:t>
            </a:r>
            <a:r>
              <a:rPr sz="2400" dirty="0" err="1"/>
              <a:t>bart</a:t>
            </a:r>
            <a:r>
              <a:rPr sz="2400" dirty="0"/>
              <a:t>-large-</a:t>
            </a:r>
            <a:r>
              <a:rPr sz="2400" dirty="0" err="1"/>
              <a:t>cnn</a:t>
            </a:r>
            <a:r>
              <a:rPr sz="2400" dirty="0" smtClean="0"/>
              <a:t>`.</a:t>
            </a:r>
            <a:endParaRPr lang="en-US" sz="2400" dirty="0" smtClean="0"/>
          </a:p>
          <a:p>
            <a:r>
              <a:rPr sz="2400" dirty="0" smtClean="0"/>
              <a:t>Tailored </a:t>
            </a:r>
            <a:r>
              <a:rPr sz="2400" dirty="0"/>
              <a:t>preprocessing for legal text summarization.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54" y="3111497"/>
            <a:ext cx="3399375" cy="3370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98" y="3115688"/>
            <a:ext cx="3479015" cy="3365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149" y="1005572"/>
            <a:ext cx="2990052" cy="16452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9415" y="1005572"/>
            <a:ext cx="3016798" cy="1660439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58850" y="306388"/>
            <a:ext cx="7337363" cy="474662"/>
          </a:xfrm>
        </p:spPr>
        <p:txBody>
          <a:bodyPr>
            <a:noAutofit/>
          </a:bodyPr>
          <a:lstStyle/>
          <a:p>
            <a:r>
              <a:rPr lang="en-US" sz="3200" dirty="0" smtClean="0"/>
              <a:t>Common Words</a:t>
            </a:r>
            <a:endParaRPr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96149" y="2611435"/>
            <a:ext cx="2990052" cy="4746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Legal Text</a:t>
            </a:r>
            <a:endParaRPr lang="en-US" sz="20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279414" y="2611435"/>
            <a:ext cx="3016799" cy="4746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Summaries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9214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0338"/>
            <a:ext cx="8229600" cy="48752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dirty="0"/>
              <a:t>1. ROUGE: Measures n-gram overlap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sz="1600" dirty="0" smtClean="0"/>
              <a:t>	</a:t>
            </a:r>
            <a:r>
              <a:rPr lang="en-US" sz="1600" dirty="0"/>
              <a:t>ROUGE Scores: </a:t>
            </a:r>
            <a:r>
              <a:rPr lang="en-US" sz="1600" dirty="0" smtClean="0"/>
              <a:t>	'rouge1</a:t>
            </a:r>
            <a:r>
              <a:rPr lang="en-US" sz="1600" dirty="0"/>
              <a:t>': </a:t>
            </a:r>
            <a:r>
              <a:rPr lang="en-US" sz="1600" dirty="0" smtClean="0"/>
              <a:t>0.2188, 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			'rouge2</a:t>
            </a:r>
            <a:r>
              <a:rPr lang="en-US" sz="1600" dirty="0"/>
              <a:t>': </a:t>
            </a:r>
            <a:r>
              <a:rPr lang="en-US" sz="1600" dirty="0" smtClean="0"/>
              <a:t>0.0702, 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			'</a:t>
            </a:r>
            <a:r>
              <a:rPr lang="en-US" sz="1600" dirty="0" err="1" smtClean="0"/>
              <a:t>rougeL</a:t>
            </a:r>
            <a:r>
              <a:rPr lang="en-US" sz="1600" dirty="0"/>
              <a:t>': </a:t>
            </a:r>
            <a:r>
              <a:rPr lang="en-US" sz="1600" dirty="0" smtClean="0"/>
              <a:t>0.1804, </a:t>
            </a:r>
          </a:p>
          <a:p>
            <a:pPr marL="0" indent="0">
              <a:buNone/>
            </a:pPr>
            <a:r>
              <a:rPr lang="en-US" sz="1600" dirty="0" smtClean="0"/>
              <a:t>				'</a:t>
            </a:r>
            <a:r>
              <a:rPr lang="en-US" sz="1600" dirty="0" err="1" smtClean="0"/>
              <a:t>rougeLsum</a:t>
            </a:r>
            <a:r>
              <a:rPr lang="en-US" sz="1600" dirty="0"/>
              <a:t>': </a:t>
            </a:r>
            <a:r>
              <a:rPr lang="en-US" sz="1600" dirty="0" smtClean="0"/>
              <a:t>0.1799</a:t>
            </a:r>
          </a:p>
          <a:p>
            <a:pPr marL="0" indent="0">
              <a:buNone/>
            </a:pPr>
            <a:endParaRPr sz="1600" dirty="0"/>
          </a:p>
          <a:p>
            <a:pPr marL="0" indent="0">
              <a:buNone/>
            </a:pPr>
            <a:r>
              <a:rPr dirty="0"/>
              <a:t>2. BLEU: Evaluates precision in word matching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sz="1600" dirty="0" smtClean="0"/>
              <a:t>	Average </a:t>
            </a:r>
            <a:r>
              <a:rPr lang="en-US" sz="1600" dirty="0"/>
              <a:t>BLEU Score: 3.30</a:t>
            </a:r>
            <a:r>
              <a:rPr lang="en-US" sz="1600" dirty="0" smtClean="0"/>
              <a:t>%</a:t>
            </a:r>
          </a:p>
          <a:p>
            <a:pPr marL="0" indent="0">
              <a:buNone/>
            </a:pPr>
            <a:endParaRPr sz="1600" dirty="0"/>
          </a:p>
          <a:p>
            <a:pPr marL="0" indent="0">
              <a:buNone/>
            </a:pPr>
            <a:r>
              <a:rPr dirty="0"/>
              <a:t>3. </a:t>
            </a:r>
            <a:r>
              <a:rPr dirty="0" err="1"/>
              <a:t>BERTScore</a:t>
            </a:r>
            <a:r>
              <a:rPr dirty="0"/>
              <a:t>: Leverages contextual </a:t>
            </a:r>
            <a:r>
              <a:rPr dirty="0" err="1"/>
              <a:t>embeddings</a:t>
            </a:r>
            <a:r>
              <a:rPr dirty="0"/>
              <a:t> for </a:t>
            </a:r>
            <a:r>
              <a:rPr dirty="0" smtClean="0"/>
              <a:t>semantic </a:t>
            </a:r>
            <a:r>
              <a:rPr dirty="0"/>
              <a:t>similarity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sz="1600" dirty="0" smtClean="0"/>
              <a:t>	Precision</a:t>
            </a:r>
            <a:r>
              <a:rPr lang="en-US" sz="1600" dirty="0"/>
              <a:t>: 0.8408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Recall</a:t>
            </a:r>
            <a:r>
              <a:rPr lang="en-US" sz="1600" dirty="0"/>
              <a:t>: 0.8739 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smtClean="0"/>
              <a:t>F1 </a:t>
            </a:r>
            <a:r>
              <a:rPr lang="en-US" sz="1600" dirty="0"/>
              <a:t>Score: 0.8567</a:t>
            </a: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Observations and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- Summaries significantly reduced word count while retaining meaning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- ROUGE and BLEU were limited in assessing abstraction</a:t>
            </a:r>
            <a:r>
              <a:rPr dirty="0" smtClean="0"/>
              <a:t>.</a:t>
            </a:r>
            <a:endParaRPr lang="en-US" dirty="0" smtClean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dirty="0"/>
              <a:t>- Preferred Metric: </a:t>
            </a:r>
            <a:r>
              <a:rPr dirty="0" err="1"/>
              <a:t>BERTScore</a:t>
            </a:r>
            <a:r>
              <a:rPr dirty="0"/>
              <a:t> for semantic similarity.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254</Words>
  <Application>Microsoft Office PowerPoint</Application>
  <PresentationFormat>On-screen Show (4:3)</PresentationFormat>
  <Paragraphs>63</Paragraphs>
  <Slides>11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Summarizing Privacy Policy with NLP</vt:lpstr>
      <vt:lpstr>Introduction</vt:lpstr>
      <vt:lpstr>Objectives</vt:lpstr>
      <vt:lpstr>Dataset</vt:lpstr>
      <vt:lpstr>Methodology</vt:lpstr>
      <vt:lpstr>Modeling Approach</vt:lpstr>
      <vt:lpstr>Common Words</vt:lpstr>
      <vt:lpstr>Evaluation Metrics</vt:lpstr>
      <vt:lpstr>Observations and Insights</vt:lpstr>
      <vt:lpstr>Results and Conclusion</vt:lpstr>
      <vt:lpstr>References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Summarizing Privacy Policy with NLP</dc:title>
  <dc:subject/>
  <dc:creator/>
  <cp:keywords/>
  <dc:description>generated using python-pptx</dc:description>
  <cp:lastModifiedBy>Daniel Dimond</cp:lastModifiedBy>
  <cp:revision>13</cp:revision>
  <dcterms:created xsi:type="dcterms:W3CDTF">2013-01-27T09:14:16Z</dcterms:created>
  <dcterms:modified xsi:type="dcterms:W3CDTF">2024-12-02T19:26:07Z</dcterms:modified>
  <cp:category/>
</cp:coreProperties>
</file>

<file path=docProps/thumbnail.jpeg>
</file>